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20" y="-84"/>
      </p:cViewPr>
      <p:guideLst>
        <p:guide orient="horz" pos="2160"/>
        <p:guide pos="2880"/>
      </p:guideLst>
    </p:cSldViewPr>
  </p:slideViewPr>
  <p:notesTextViewPr>
    <p:cViewPr>
      <p:scale>
        <a:sx n="100" d="100"/>
        <a:sy n="100" d="100"/>
      </p:scale>
      <p:origin x="0" y="0"/>
    </p:cViewPr>
  </p:notesTextViewPr>
  <p:notesViewPr>
    <p:cSldViewPr>
      <p:cViewPr varScale="1">
        <p:scale>
          <a:sx n="77" d="100"/>
          <a:sy n="77" d="100"/>
        </p:scale>
        <p:origin x="-8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13926F-B349-4516-81D4-0D6E9E4AB1B3}" type="datetimeFigureOut">
              <a:rPr lang="en-US" smtClean="0"/>
              <a:pPr/>
              <a:t>11/18/2013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C4E7A6-9482-4D78-9E98-61CBE29E8FCF}" type="slidenum">
              <a:rPr lang="en-CA" smtClean="0"/>
              <a:pPr/>
              <a:t>‹#›</a:t>
            </a:fld>
            <a:endParaRPr lang="en-CA"/>
          </a:p>
        </p:txBody>
      </p:sp>
    </p:spTree>
    <p:extLst>
      <p:ext uri="{BB962C8B-B14F-4D97-AF65-F5344CB8AC3E}">
        <p14:creationId xmlns:p14="http://schemas.microsoft.com/office/powerpoint/2010/main" val="3576704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D7E09DB2-9ABF-4BDF-95BE-BAF22B2FE5FD}" type="datetimeFigureOut">
              <a:rPr lang="en-CA" smtClean="0"/>
              <a:pPr/>
              <a:t>18/11/2013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0392D39C-A7EB-433A-856E-9781B3AA39DA}" type="slidenum">
              <a:rPr lang="en-CA" smtClean="0"/>
              <a:pPr/>
              <a:t>‹#›</a:t>
            </a:fld>
            <a:endParaRPr lang="en-CA"/>
          </a:p>
        </p:txBody>
      </p:sp>
    </p:spTree>
    <p:extLst>
      <p:ext uri="{BB962C8B-B14F-4D97-AF65-F5344CB8AC3E}">
        <p14:creationId xmlns:p14="http://schemas.microsoft.com/office/powerpoint/2010/main" val="9581744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0392D39C-A7EB-433A-856E-9781B3AA39DA}" type="slidenum">
              <a:rPr lang="en-CA" smtClean="0"/>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0B1AA02-416E-454C-BBD8-2AFC724A6E37}" type="datetime1">
              <a:rPr lang="en-US" smtClean="0"/>
              <a:pPr/>
              <a:t>11/18/2013</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A3EFF44-5A2F-4F55-BE87-AF9D7FE4EF5E}" type="datetime1">
              <a:rPr lang="en-US" smtClean="0"/>
              <a:pPr/>
              <a:t>11/18/2013</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2725BCE-61CE-4DF5-AFF6-6337B5DDF2B5}" type="datetime1">
              <a:rPr lang="en-US" smtClean="0"/>
              <a:pPr/>
              <a:t>11/18/2013</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EEF6C31-B9F9-4A5D-9652-9A03BEA78529}" type="datetime1">
              <a:rPr lang="en-US" smtClean="0"/>
              <a:pPr/>
              <a:t>11/18/2013</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BAA57-4989-433C-B6CA-3337AB849F57}" type="datetime1">
              <a:rPr lang="en-US" smtClean="0"/>
              <a:pPr/>
              <a:t>11/18/2013</a:t>
            </a:fld>
            <a:endParaRPr lang="en-CA"/>
          </a:p>
        </p:txBody>
      </p:sp>
      <p:sp>
        <p:nvSpPr>
          <p:cNvPr id="5" name="Footer Placeholder 4"/>
          <p:cNvSpPr>
            <a:spLocks noGrp="1"/>
          </p:cNvSpPr>
          <p:nvPr>
            <p:ph type="ftr" sz="quarter" idx="11"/>
          </p:nvPr>
        </p:nvSpPr>
        <p:spPr/>
        <p:txBody>
          <a:bodyPr/>
          <a:lstStyle/>
          <a:p>
            <a:r>
              <a:rPr lang="en-US" smtClean="0"/>
              <a:t>(c) 2010 National Fluid Power Association</a:t>
            </a:r>
            <a:endParaRPr lang="en-CA"/>
          </a:p>
        </p:txBody>
      </p:sp>
      <p:sp>
        <p:nvSpPr>
          <p:cNvPr id="6" name="Slide Number Placeholder 5"/>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864CDF0-F624-4974-BAF6-33EFEA946F99}" type="datetime1">
              <a:rPr lang="en-US" smtClean="0"/>
              <a:pPr/>
              <a:t>11/18/2013</a:t>
            </a:fld>
            <a:endParaRPr lang="en-CA"/>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
        <p:nvSpPr>
          <p:cNvPr id="7" name="Slide Number Placeholder 6"/>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EEB5478-90ED-4731-8AE0-755149F02D24}" type="datetime1">
              <a:rPr lang="en-US" smtClean="0"/>
              <a:pPr/>
              <a:t>11/18/2013</a:t>
            </a:fld>
            <a:endParaRPr lang="en-CA"/>
          </a:p>
        </p:txBody>
      </p:sp>
      <p:sp>
        <p:nvSpPr>
          <p:cNvPr id="8" name="Footer Placeholder 7"/>
          <p:cNvSpPr>
            <a:spLocks noGrp="1"/>
          </p:cNvSpPr>
          <p:nvPr>
            <p:ph type="ftr" sz="quarter" idx="11"/>
          </p:nvPr>
        </p:nvSpPr>
        <p:spPr/>
        <p:txBody>
          <a:bodyPr/>
          <a:lstStyle/>
          <a:p>
            <a:r>
              <a:rPr lang="en-US" smtClean="0"/>
              <a:t>(c) 2010 National Fluid Power Association</a:t>
            </a:r>
            <a:endParaRPr lang="en-CA"/>
          </a:p>
        </p:txBody>
      </p:sp>
      <p:sp>
        <p:nvSpPr>
          <p:cNvPr id="9" name="Slide Number Placeholder 8"/>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4984C84-27A8-461F-A172-EA9086F09B8E}" type="datetime1">
              <a:rPr lang="en-US" smtClean="0"/>
              <a:pPr/>
              <a:t>11/18/2013</a:t>
            </a:fld>
            <a:endParaRPr lang="en-CA"/>
          </a:p>
        </p:txBody>
      </p:sp>
      <p:sp>
        <p:nvSpPr>
          <p:cNvPr id="4" name="Footer Placeholder 3"/>
          <p:cNvSpPr>
            <a:spLocks noGrp="1"/>
          </p:cNvSpPr>
          <p:nvPr>
            <p:ph type="ftr" sz="quarter" idx="11"/>
          </p:nvPr>
        </p:nvSpPr>
        <p:spPr/>
        <p:txBody>
          <a:bodyPr/>
          <a:lstStyle/>
          <a:p>
            <a:r>
              <a:rPr lang="en-US" smtClean="0"/>
              <a:t>(c) 2010 National Fluid Power Association</a:t>
            </a:r>
            <a:endParaRPr lang="en-CA"/>
          </a:p>
        </p:txBody>
      </p:sp>
      <p:sp>
        <p:nvSpPr>
          <p:cNvPr id="5" name="Slide Number Placeholder 4"/>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F5EC-9E90-4046-A80D-FBB65E0E0394}" type="datetime1">
              <a:rPr lang="en-US" smtClean="0"/>
              <a:pPr/>
              <a:t>11/18/2013</a:t>
            </a:fld>
            <a:endParaRPr lang="en-CA"/>
          </a:p>
        </p:txBody>
      </p:sp>
      <p:sp>
        <p:nvSpPr>
          <p:cNvPr id="3" name="Footer Placeholder 2"/>
          <p:cNvSpPr>
            <a:spLocks noGrp="1"/>
          </p:cNvSpPr>
          <p:nvPr>
            <p:ph type="ftr" sz="quarter" idx="11"/>
          </p:nvPr>
        </p:nvSpPr>
        <p:spPr/>
        <p:txBody>
          <a:bodyPr/>
          <a:lstStyle/>
          <a:p>
            <a:r>
              <a:rPr lang="en-US" smtClean="0"/>
              <a:t>(c) 2010 National Fluid Power Association</a:t>
            </a:r>
            <a:endParaRPr lang="en-CA"/>
          </a:p>
        </p:txBody>
      </p:sp>
      <p:sp>
        <p:nvSpPr>
          <p:cNvPr id="4" name="Slide Number Placeholder 3"/>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18B208-3603-4C5B-86F0-2835BC7BACB1}" type="datetime1">
              <a:rPr lang="en-US" smtClean="0"/>
              <a:pPr/>
              <a:t>11/18/2013</a:t>
            </a:fld>
            <a:endParaRPr lang="en-CA"/>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
        <p:nvSpPr>
          <p:cNvPr id="7" name="Slide Number Placeholder 6"/>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3FEC5-6ADE-4053-9232-61882566F7E4}" type="datetime1">
              <a:rPr lang="en-US" smtClean="0"/>
              <a:pPr/>
              <a:t>11/18/2013</a:t>
            </a:fld>
            <a:endParaRPr lang="en-CA"/>
          </a:p>
        </p:txBody>
      </p:sp>
      <p:sp>
        <p:nvSpPr>
          <p:cNvPr id="6" name="Footer Placeholder 5"/>
          <p:cNvSpPr>
            <a:spLocks noGrp="1"/>
          </p:cNvSpPr>
          <p:nvPr>
            <p:ph type="ftr" sz="quarter" idx="11"/>
          </p:nvPr>
        </p:nvSpPr>
        <p:spPr/>
        <p:txBody>
          <a:bodyPr/>
          <a:lstStyle/>
          <a:p>
            <a:r>
              <a:rPr lang="en-US" smtClean="0"/>
              <a:t>(c) 2010 National Fluid Power Association</a:t>
            </a:r>
            <a:endParaRPr lang="en-CA"/>
          </a:p>
        </p:txBody>
      </p:sp>
      <p:sp>
        <p:nvSpPr>
          <p:cNvPr id="7" name="Slide Number Placeholder 6"/>
          <p:cNvSpPr>
            <a:spLocks noGrp="1"/>
          </p:cNvSpPr>
          <p:nvPr>
            <p:ph type="sldNum" sz="quarter" idx="12"/>
          </p:nvPr>
        </p:nvSpPr>
        <p:spPr/>
        <p:txBody>
          <a:bodyPr/>
          <a:lstStyle/>
          <a:p>
            <a:fld id="{A7738F12-46C2-407B-BB32-FD8E830718C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A1C8E-3515-4210-A265-89CC8F135728}" type="datetime1">
              <a:rPr lang="en-US" smtClean="0"/>
              <a:pPr/>
              <a:t>11/18/2013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2010 National Fluid Power Association</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38F12-46C2-407B-BB32-FD8E830718C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642919"/>
            <a:ext cx="7772400" cy="1000132"/>
          </a:xfrm>
        </p:spPr>
        <p:txBody>
          <a:bodyPr>
            <a:normAutofit/>
          </a:bodyPr>
          <a:lstStyle/>
          <a:p>
            <a:r>
              <a:rPr lang="en-US" sz="3600" dirty="0" smtClean="0">
                <a:latin typeface="Book Antiqua" pitchFamily="18" charset="0"/>
              </a:rPr>
              <a:t>Rotating Arm</a:t>
            </a:r>
            <a:endParaRPr lang="en-CA" sz="3600" dirty="0">
              <a:latin typeface="Book Antiqua" pitchFamily="18" charset="0"/>
            </a:endParaRPr>
          </a:p>
        </p:txBody>
      </p:sp>
      <p:sp>
        <p:nvSpPr>
          <p:cNvPr id="3" name="Subtitle 2"/>
          <p:cNvSpPr>
            <a:spLocks noGrp="1"/>
          </p:cNvSpPr>
          <p:nvPr>
            <p:ph type="subTitle" idx="1"/>
          </p:nvPr>
        </p:nvSpPr>
        <p:spPr>
          <a:xfrm>
            <a:off x="1357290" y="1428736"/>
            <a:ext cx="6400800" cy="828684"/>
          </a:xfrm>
        </p:spPr>
        <p:txBody>
          <a:bodyPr>
            <a:normAutofit/>
          </a:bodyPr>
          <a:lstStyle/>
          <a:p>
            <a:r>
              <a:rPr lang="en-US" sz="2800" dirty="0" smtClean="0">
                <a:latin typeface="Book Antiqua" pitchFamily="18" charset="0"/>
              </a:rPr>
              <a:t>Step-by-step assembly instructions</a:t>
            </a:r>
            <a:endParaRPr lang="en-CA" sz="2800" dirty="0">
              <a:latin typeface="Book Antiqua" pitchFamily="18" charset="0"/>
            </a:endParaRPr>
          </a:p>
        </p:txBody>
      </p:sp>
      <p:pic>
        <p:nvPicPr>
          <p:cNvPr id="5" name="Picture 4" descr="Various 024.jpg"/>
          <p:cNvPicPr>
            <a:picLocks noChangeAspect="1"/>
          </p:cNvPicPr>
          <p:nvPr/>
        </p:nvPicPr>
        <p:blipFill>
          <a:blip r:embed="rId3" cstate="print"/>
          <a:stretch>
            <a:fillRect/>
          </a:stretch>
        </p:blipFill>
        <p:spPr>
          <a:xfrm>
            <a:off x="1928794" y="2357430"/>
            <a:ext cx="5286380" cy="3964785"/>
          </a:xfrm>
          <a:prstGeom prst="rect">
            <a:avLst/>
          </a:prstGeom>
        </p:spPr>
      </p:pic>
      <p:sp>
        <p:nvSpPr>
          <p:cNvPr id="6" name="Footer Placeholder 5"/>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796908"/>
          </a:xfrm>
        </p:spPr>
        <p:txBody>
          <a:bodyPr anchor="t">
            <a:normAutofit/>
          </a:bodyPr>
          <a:lstStyle/>
          <a:p>
            <a:r>
              <a:rPr lang="en-US" sz="1600" dirty="0" smtClean="0">
                <a:latin typeface="Book Antiqua" pitchFamily="18" charset="0"/>
              </a:rPr>
              <a:t>Glue the shape to the smaller wheels on the flat side. Remove the backing from the syringe holder and press it firmly in place in the center of the card.</a:t>
            </a:r>
            <a:endParaRPr lang="en-CA" sz="1600" dirty="0">
              <a:latin typeface="Book Antiqua" pitchFamily="18" charset="0"/>
            </a:endParaRPr>
          </a:p>
        </p:txBody>
      </p:sp>
      <p:pic>
        <p:nvPicPr>
          <p:cNvPr id="4" name="Content Placeholder 3" descr="Various 011.jpg"/>
          <p:cNvPicPr>
            <a:picLocks noGrp="1" noChangeAspect="1"/>
          </p:cNvPicPr>
          <p:nvPr>
            <p:ph idx="1"/>
          </p:nvPr>
        </p:nvPicPr>
        <p:blipFill>
          <a:blip r:embed="rId2" cstate="print"/>
          <a:stretch>
            <a:fillRect/>
          </a:stretch>
        </p:blipFill>
        <p:spPr>
          <a:xfrm>
            <a:off x="2286000" y="2034381"/>
            <a:ext cx="4572000" cy="3657600"/>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725470"/>
          </a:xfrm>
        </p:spPr>
        <p:txBody>
          <a:bodyPr anchor="t">
            <a:normAutofit/>
          </a:bodyPr>
          <a:lstStyle/>
          <a:p>
            <a:r>
              <a:rPr lang="en-US" sz="1600" dirty="0" smtClean="0">
                <a:latin typeface="Book Antiqua" pitchFamily="18" charset="0"/>
              </a:rPr>
              <a:t>Mount the small wheels and axle on the frame through the two available axle holders and secure the axle underneath using a mini-washer.</a:t>
            </a:r>
            <a:endParaRPr lang="en-CA" sz="1600" dirty="0">
              <a:latin typeface="Book Antiqua" pitchFamily="18" charset="0"/>
            </a:endParaRPr>
          </a:p>
        </p:txBody>
      </p:sp>
      <p:pic>
        <p:nvPicPr>
          <p:cNvPr id="4" name="Content Placeholder 3" descr="Various 015.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725470"/>
          </a:xfrm>
        </p:spPr>
        <p:txBody>
          <a:bodyPr anchor="t">
            <a:normAutofit/>
          </a:bodyPr>
          <a:lstStyle/>
          <a:p>
            <a:r>
              <a:rPr lang="en-US" sz="1600" dirty="0" smtClean="0">
                <a:latin typeface="Book Antiqua" pitchFamily="18" charset="0"/>
              </a:rPr>
              <a:t>Glue a 1 ½” axle to the available hole in the 10” arm. Ensure that the axle stands proud on the side that does not have the wheel attached to it.</a:t>
            </a:r>
            <a:endParaRPr lang="en-CA" sz="1600" dirty="0">
              <a:latin typeface="Book Antiqua" pitchFamily="18" charset="0"/>
            </a:endParaRPr>
          </a:p>
        </p:txBody>
      </p:sp>
      <p:pic>
        <p:nvPicPr>
          <p:cNvPr id="4" name="Content Placeholder 3" descr="Various 018.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928694"/>
          </a:xfrm>
        </p:spPr>
        <p:txBody>
          <a:bodyPr anchor="t">
            <a:normAutofit/>
          </a:bodyPr>
          <a:lstStyle/>
          <a:p>
            <a:r>
              <a:rPr lang="en-US" sz="1600" dirty="0" smtClean="0">
                <a:latin typeface="Book Antiqua" pitchFamily="18" charset="0"/>
              </a:rPr>
              <a:t>Assemble the mechanism by mounting the arm onto the large wheels. Ensure that the arm structure rotates freely.  Place a mini-washer on the center axle protruding through the arm.</a:t>
            </a:r>
            <a:endParaRPr lang="en-CA" sz="1600" dirty="0">
              <a:latin typeface="Book Antiqua" pitchFamily="18" charset="0"/>
            </a:endParaRPr>
          </a:p>
        </p:txBody>
      </p:sp>
      <p:pic>
        <p:nvPicPr>
          <p:cNvPr id="4" name="Content Placeholder 3" descr="Various 020.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725470"/>
          </a:xfrm>
        </p:spPr>
        <p:txBody>
          <a:bodyPr anchor="t">
            <a:normAutofit/>
          </a:bodyPr>
          <a:lstStyle/>
          <a:p>
            <a:r>
              <a:rPr lang="en-US" sz="1600" dirty="0" smtClean="0">
                <a:latin typeface="Book Antiqua" pitchFamily="18" charset="0"/>
              </a:rPr>
              <a:t>Identify the syringe that has a hole in its plunger. Mount this plunger onto the axle on the arm. The plunger should rotate through 80˚.</a:t>
            </a:r>
            <a:endParaRPr lang="en-CA" sz="1600" dirty="0">
              <a:latin typeface="Book Antiqua" pitchFamily="18" charset="0"/>
            </a:endParaRPr>
          </a:p>
        </p:txBody>
      </p:sp>
      <p:pic>
        <p:nvPicPr>
          <p:cNvPr id="4" name="Content Placeholder 3" descr="Various 021.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725470"/>
          </a:xfrm>
        </p:spPr>
        <p:txBody>
          <a:bodyPr anchor="t">
            <a:normAutofit/>
          </a:bodyPr>
          <a:lstStyle/>
          <a:p>
            <a:r>
              <a:rPr lang="en-US" sz="1600" dirty="0" smtClean="0">
                <a:latin typeface="Book Antiqua" pitchFamily="18" charset="0"/>
              </a:rPr>
              <a:t>Place the syringe barrel carefully into the clip so that its lip butts up to the edge of the small wheels. Push the plunger into the barrel, over the safety ridge and stop there.</a:t>
            </a:r>
            <a:endParaRPr lang="en-CA" sz="1600" dirty="0">
              <a:latin typeface="Book Antiqua" pitchFamily="18" charset="0"/>
            </a:endParaRPr>
          </a:p>
        </p:txBody>
      </p:sp>
      <p:pic>
        <p:nvPicPr>
          <p:cNvPr id="4" name="Content Placeholder 3" descr="Various 022.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011222"/>
          </a:xfrm>
        </p:spPr>
        <p:txBody>
          <a:bodyPr anchor="t">
            <a:normAutofit/>
          </a:bodyPr>
          <a:lstStyle/>
          <a:p>
            <a:r>
              <a:rPr lang="en-US" sz="1600" dirty="0" smtClean="0">
                <a:latin typeface="Book Antiqua" pitchFamily="18" charset="0"/>
              </a:rPr>
              <a:t>Attach the tubing to the syringe and the other syringe to the other end of the tubing. This syringe should be fully closed before it is attached. When it is opened the plunger is pulled into the barrel.</a:t>
            </a:r>
            <a:endParaRPr lang="en-CA" sz="1600" dirty="0">
              <a:latin typeface="Book Antiqua" pitchFamily="18" charset="0"/>
            </a:endParaRPr>
          </a:p>
        </p:txBody>
      </p:sp>
      <p:pic>
        <p:nvPicPr>
          <p:cNvPr id="4" name="Content Placeholder 3" descr="Various 023.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796908"/>
          </a:xfrm>
        </p:spPr>
        <p:txBody>
          <a:bodyPr anchor="t">
            <a:normAutofit/>
          </a:bodyPr>
          <a:lstStyle/>
          <a:p>
            <a:r>
              <a:rPr lang="en-US" sz="1600" dirty="0" smtClean="0">
                <a:latin typeface="Book Antiqua" pitchFamily="18" charset="0"/>
              </a:rPr>
              <a:t>Operate the acting syringe by pushing and </a:t>
            </a:r>
            <a:r>
              <a:rPr lang="en-US" sz="1600" smtClean="0">
                <a:latin typeface="Book Antiqua" pitchFamily="18" charset="0"/>
              </a:rPr>
              <a:t>pulling the plunger </a:t>
            </a:r>
            <a:r>
              <a:rPr lang="en-US" sz="1600" dirty="0" smtClean="0">
                <a:latin typeface="Book Antiqua" pitchFamily="18" charset="0"/>
              </a:rPr>
              <a:t>in and out. As the acting syringe is attached to the arm, the arm will rotate around its center.</a:t>
            </a:r>
            <a:endParaRPr lang="en-CA" sz="1600" dirty="0">
              <a:latin typeface="Book Antiqua" pitchFamily="18" charset="0"/>
            </a:endParaRPr>
          </a:p>
        </p:txBody>
      </p:sp>
      <p:pic>
        <p:nvPicPr>
          <p:cNvPr id="4" name="Content Placeholder 3" descr="Various 024.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latin typeface="Book Antiqua" pitchFamily="18" charset="0"/>
              </a:rPr>
              <a:t>Contents of Workshop Rotating Arm Kit</a:t>
            </a:r>
            <a:endParaRPr lang="en-CA" sz="2800" dirty="0">
              <a:latin typeface="Book Antiqua" pitchFamily="18" charset="0"/>
            </a:endParaRPr>
          </a:p>
        </p:txBody>
      </p:sp>
      <p:sp>
        <p:nvSpPr>
          <p:cNvPr id="3" name="Content Placeholder 2"/>
          <p:cNvSpPr>
            <a:spLocks noGrp="1"/>
          </p:cNvSpPr>
          <p:nvPr>
            <p:ph idx="1"/>
          </p:nvPr>
        </p:nvSpPr>
        <p:spPr/>
        <p:txBody>
          <a:bodyPr>
            <a:normAutofit/>
          </a:bodyPr>
          <a:lstStyle/>
          <a:p>
            <a:pPr algn="ctr">
              <a:buNone/>
            </a:pPr>
            <a:endParaRPr lang="en-CA" sz="1600" dirty="0" smtClean="0">
              <a:latin typeface="Book Antiqua" pitchFamily="18" charset="0"/>
            </a:endParaRPr>
          </a:p>
          <a:p>
            <a:pPr algn="ctr">
              <a:buNone/>
            </a:pPr>
            <a:r>
              <a:rPr lang="en-CA" sz="1600" dirty="0" smtClean="0">
                <a:latin typeface="Book Antiqua" pitchFamily="18" charset="0"/>
              </a:rPr>
              <a:t>Wooden pieces (⅜” cross-section): 8 X 3⅝”; 1 X 10”(drilled)</a:t>
            </a:r>
          </a:p>
          <a:p>
            <a:pPr algn="ctr">
              <a:buNone/>
            </a:pPr>
            <a:r>
              <a:rPr lang="en-CA" sz="1600" dirty="0" smtClean="0">
                <a:latin typeface="Book Antiqua" pitchFamily="18" charset="0"/>
              </a:rPr>
              <a:t>Green corner gussets: 1 card</a:t>
            </a:r>
          </a:p>
          <a:p>
            <a:pPr algn="ctr">
              <a:buNone/>
            </a:pPr>
            <a:r>
              <a:rPr lang="en-CA" sz="1600" dirty="0" smtClean="0">
                <a:latin typeface="Book Antiqua" pitchFamily="18" charset="0"/>
              </a:rPr>
              <a:t>Syringes, 20cc: 2 (1 has a hole in the plunger)</a:t>
            </a:r>
          </a:p>
          <a:p>
            <a:pPr algn="ctr">
              <a:buNone/>
            </a:pPr>
            <a:r>
              <a:rPr lang="en-CA" sz="1600" dirty="0" smtClean="0">
                <a:latin typeface="Book Antiqua" pitchFamily="18" charset="0"/>
              </a:rPr>
              <a:t>Plastic Tubing: 1 length </a:t>
            </a:r>
          </a:p>
          <a:p>
            <a:pPr algn="ctr">
              <a:buNone/>
            </a:pPr>
            <a:r>
              <a:rPr lang="en-CA" sz="1600" dirty="0" smtClean="0">
                <a:latin typeface="Book Antiqua" pitchFamily="18" charset="0"/>
              </a:rPr>
              <a:t>Wooden dowel, 3/16” diam.: 1 X 2”; 2 X 1½”; 1 X ⅝”</a:t>
            </a:r>
          </a:p>
          <a:p>
            <a:pPr algn="ctr">
              <a:buNone/>
            </a:pPr>
            <a:r>
              <a:rPr lang="en-CA" sz="1600" dirty="0" smtClean="0">
                <a:latin typeface="Book Antiqua" pitchFamily="18" charset="0"/>
              </a:rPr>
              <a:t>Large wheels: 2 (1 drilled)</a:t>
            </a:r>
          </a:p>
          <a:p>
            <a:pPr algn="ctr">
              <a:buNone/>
            </a:pPr>
            <a:r>
              <a:rPr lang="en-CA" sz="1600" dirty="0" smtClean="0">
                <a:latin typeface="Book Antiqua" pitchFamily="18" charset="0"/>
              </a:rPr>
              <a:t>Medium wheels: 2</a:t>
            </a:r>
          </a:p>
          <a:p>
            <a:pPr algn="ctr">
              <a:buNone/>
            </a:pPr>
            <a:r>
              <a:rPr lang="en-CA" sz="1600" dirty="0" smtClean="0">
                <a:latin typeface="Book Antiqua" pitchFamily="18" charset="0"/>
              </a:rPr>
              <a:t>Axle Holders: 7</a:t>
            </a:r>
          </a:p>
          <a:p>
            <a:pPr algn="ctr">
              <a:buNone/>
            </a:pPr>
            <a:r>
              <a:rPr lang="en-CA" sz="1600" dirty="0" smtClean="0">
                <a:latin typeface="Book Antiqua" pitchFamily="18" charset="0"/>
              </a:rPr>
              <a:t>Syringe Holder: 1</a:t>
            </a:r>
          </a:p>
          <a:p>
            <a:pPr algn="ctr">
              <a:buNone/>
            </a:pPr>
            <a:r>
              <a:rPr lang="en-CA" sz="1600" dirty="0" smtClean="0">
                <a:latin typeface="Book Antiqua" pitchFamily="18" charset="0"/>
              </a:rPr>
              <a:t>Mini-washers: 3</a:t>
            </a:r>
          </a:p>
          <a:p>
            <a:pPr algn="ctr">
              <a:buNone/>
            </a:pPr>
            <a:r>
              <a:rPr lang="en-CA" sz="1600" dirty="0" smtClean="0">
                <a:latin typeface="Book Antiqua" pitchFamily="18" charset="0"/>
              </a:rPr>
              <a:t>Stirring Sticks: 1</a:t>
            </a:r>
          </a:p>
          <a:p>
            <a:pPr algn="ctr">
              <a:buNone/>
            </a:pPr>
            <a:r>
              <a:rPr lang="en-CA" sz="1600" dirty="0" smtClean="0">
                <a:latin typeface="Book Antiqua" pitchFamily="18" charset="0"/>
              </a:rPr>
              <a:t>Plus a small piece of sandpaper</a:t>
            </a:r>
          </a:p>
          <a:p>
            <a:endParaRPr lang="en-CA" sz="1600" dirty="0">
              <a:latin typeface="Book Antiqua" pitchFamily="18" charset="0"/>
            </a:endParaRPr>
          </a:p>
        </p:txBody>
      </p:sp>
      <p:sp>
        <p:nvSpPr>
          <p:cNvPr id="4" name="Footer Placeholder 3"/>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92696"/>
            <a:ext cx="8229600" cy="1224136"/>
          </a:xfrm>
        </p:spPr>
        <p:txBody>
          <a:bodyPr anchor="t">
            <a:normAutofit/>
          </a:bodyPr>
          <a:lstStyle/>
          <a:p>
            <a:r>
              <a:rPr lang="en-US" sz="1600" dirty="0" smtClean="0">
                <a:latin typeface="Book Antiqua" pitchFamily="18" charset="0"/>
              </a:rPr>
              <a:t>Using the </a:t>
            </a:r>
            <a:r>
              <a:rPr lang="en-US" sz="1600" dirty="0" smtClean="0">
                <a:latin typeface="Book Antiqua" pitchFamily="18" charset="0"/>
              </a:rPr>
              <a:t>4 </a:t>
            </a:r>
            <a:r>
              <a:rPr lang="en-US" sz="1600" dirty="0" smtClean="0">
                <a:latin typeface="Book Antiqua" pitchFamily="18" charset="0"/>
              </a:rPr>
              <a:t>X </a:t>
            </a:r>
            <a:r>
              <a:rPr lang="en-US" sz="1600" dirty="0" smtClean="0">
                <a:latin typeface="Book Antiqua" pitchFamily="18" charset="0"/>
              </a:rPr>
              <a:t>8” </a:t>
            </a:r>
            <a:r>
              <a:rPr lang="en-US" sz="1600" dirty="0" smtClean="0">
                <a:latin typeface="Book Antiqua" pitchFamily="18" charset="0"/>
              </a:rPr>
              <a:t>pieces, cut 8 pieces 3</a:t>
            </a:r>
            <a:r>
              <a:rPr lang="en-US" sz="1600" dirty="0">
                <a:latin typeface="Book Antiqua" pitchFamily="18" charset="0"/>
              </a:rPr>
              <a:t>⅝” </a:t>
            </a:r>
            <a:r>
              <a:rPr lang="en-US" sz="1600" dirty="0" smtClean="0">
                <a:latin typeface="Book Antiqua" pitchFamily="18" charset="0"/>
              </a:rPr>
              <a:t>long.</a:t>
            </a:r>
            <a:br>
              <a:rPr lang="en-US" sz="1600" dirty="0" smtClean="0">
                <a:latin typeface="Book Antiqua" pitchFamily="18" charset="0"/>
              </a:rPr>
            </a:br>
            <a:r>
              <a:rPr lang="en-US" sz="1600" dirty="0" smtClean="0">
                <a:latin typeface="Book Antiqua" pitchFamily="18" charset="0"/>
              </a:rPr>
              <a:t>Make two 4” squares</a:t>
            </a:r>
            <a:r>
              <a:rPr lang="en-US" sz="1600" dirty="0">
                <a:latin typeface="Book Antiqua" pitchFamily="18" charset="0"/>
              </a:rPr>
              <a:t> </a:t>
            </a:r>
            <a:r>
              <a:rPr lang="en-US" sz="1600" dirty="0" smtClean="0">
                <a:latin typeface="Book Antiqua" pitchFamily="18" charset="0"/>
              </a:rPr>
              <a:t>using four 3⅝” pieces for each square. To join pieces of wood together use a green triangle and a small amount of wood glue. Use four corner triangles or gussets on each side of each square.</a:t>
            </a:r>
            <a:endParaRPr lang="en-CA" sz="1600" dirty="0">
              <a:latin typeface="Book Antiqua" pitchFamily="18" charset="0"/>
            </a:endParaRPr>
          </a:p>
        </p:txBody>
      </p:sp>
      <p:pic>
        <p:nvPicPr>
          <p:cNvPr id="6" name="Content Placeholder 5" descr="Various 001.jpg"/>
          <p:cNvPicPr>
            <a:picLocks noGrp="1" noChangeAspect="1"/>
          </p:cNvPicPr>
          <p:nvPr>
            <p:ph idx="1"/>
          </p:nvPr>
        </p:nvPicPr>
        <p:blipFill>
          <a:blip r:embed="rId2" cstate="print"/>
          <a:stretch>
            <a:fillRect/>
          </a:stretch>
        </p:blipFill>
        <p:spPr>
          <a:xfrm>
            <a:off x="2286000" y="2034381"/>
            <a:ext cx="4572000" cy="3657600"/>
          </a:xfrm>
        </p:spPr>
      </p:pic>
      <p:sp>
        <p:nvSpPr>
          <p:cNvPr id="4" name="Footer Placeholder 3"/>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chor="t">
            <a:normAutofit/>
          </a:bodyPr>
          <a:lstStyle/>
          <a:p>
            <a:r>
              <a:rPr lang="en-US" sz="1600" dirty="0" smtClean="0">
                <a:latin typeface="Book Antiqua" pitchFamily="18" charset="0"/>
              </a:rPr>
              <a:t>On one of the squares glue four axle holders. Two of these are placed so that their smallest angles touch the same corner of the upper side. One is placed in the lower corner and the last is placed so a line through the center of its hole is 1 ½” from the corner opposite the two axle holders.</a:t>
            </a:r>
            <a:endParaRPr lang="en-CA" sz="1600" dirty="0">
              <a:latin typeface="Book Antiqua" pitchFamily="18" charset="0"/>
            </a:endParaRPr>
          </a:p>
        </p:txBody>
      </p:sp>
      <p:pic>
        <p:nvPicPr>
          <p:cNvPr id="4" name="Content Placeholder 3" descr="Various 002.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chor="t">
            <a:normAutofit/>
          </a:bodyPr>
          <a:lstStyle/>
          <a:p>
            <a:r>
              <a:rPr lang="en-US" sz="1600" dirty="0" smtClean="0">
                <a:latin typeface="Book Antiqua" pitchFamily="18" charset="0"/>
              </a:rPr>
              <a:t>Glue the second frame on top of the first and then glue three more axle holders on the top surface. Two of these will be directly above the two on the lower square and the third above the one placed 1 ½” from the corner of the lower square. Use axles to ensure that the holes are directly above and that they turn freely when through both holes.</a:t>
            </a:r>
            <a:endParaRPr lang="en-CA" sz="1600" dirty="0">
              <a:latin typeface="Book Antiqua" pitchFamily="18" charset="0"/>
            </a:endParaRPr>
          </a:p>
        </p:txBody>
      </p:sp>
      <p:pic>
        <p:nvPicPr>
          <p:cNvPr id="4" name="Content Placeholder 3" descr="Various 005.jpg"/>
          <p:cNvPicPr>
            <a:picLocks noGrp="1" noChangeAspect="1"/>
          </p:cNvPicPr>
          <p:nvPr>
            <p:ph idx="1"/>
          </p:nvPr>
        </p:nvPicPr>
        <p:blipFill>
          <a:blip r:embed="rId2" cstate="print"/>
          <a:stretch>
            <a:fillRect/>
          </a:stretch>
        </p:blipFill>
        <p:spPr>
          <a:xfrm>
            <a:off x="2286000" y="2034381"/>
            <a:ext cx="4572000" cy="3657600"/>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939784"/>
          </a:xfrm>
        </p:spPr>
        <p:txBody>
          <a:bodyPr anchor="t">
            <a:normAutofit/>
          </a:bodyPr>
          <a:lstStyle/>
          <a:p>
            <a:r>
              <a:rPr lang="en-US" sz="1600" dirty="0" smtClean="0">
                <a:latin typeface="Book Antiqua" pitchFamily="18" charset="0"/>
              </a:rPr>
              <a:t>Place a 2” axle through a large wheel and glue the wheel to the corner so that it rest on the two axle holders. Before the glue dries ensure that the axle, placed in the lower of the two axle holders glued to the same corner, is vertical.</a:t>
            </a:r>
            <a:endParaRPr lang="en-CA" sz="1600" dirty="0">
              <a:latin typeface="Book Antiqua" pitchFamily="18" charset="0"/>
            </a:endParaRPr>
          </a:p>
        </p:txBody>
      </p:sp>
      <p:pic>
        <p:nvPicPr>
          <p:cNvPr id="4" name="Content Placeholder 3" descr="Various 006.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939784"/>
          </a:xfrm>
        </p:spPr>
        <p:txBody>
          <a:bodyPr anchor="t">
            <a:normAutofit/>
          </a:bodyPr>
          <a:lstStyle/>
          <a:p>
            <a:r>
              <a:rPr lang="en-US" sz="1600" dirty="0" smtClean="0">
                <a:latin typeface="Book Antiqua" pitchFamily="18" charset="0"/>
              </a:rPr>
              <a:t>Glue in place the ⅝” axle through the offset hole in the other large wheel and the middle of the hole in the 10” piece or arm.  Align the center hole of the wheel with the center hole of the arm before the glue dries.</a:t>
            </a:r>
            <a:endParaRPr lang="en-CA" sz="1600" dirty="0">
              <a:latin typeface="Book Antiqua" pitchFamily="18" charset="0"/>
            </a:endParaRPr>
          </a:p>
        </p:txBody>
      </p:sp>
      <p:pic>
        <p:nvPicPr>
          <p:cNvPr id="4" name="Content Placeholder 3" descr="Various 007.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28670"/>
            <a:ext cx="8229600" cy="725470"/>
          </a:xfrm>
        </p:spPr>
        <p:txBody>
          <a:bodyPr anchor="t">
            <a:normAutofit/>
          </a:bodyPr>
          <a:lstStyle/>
          <a:p>
            <a:r>
              <a:rPr lang="en-US" sz="1600" dirty="0" smtClean="0">
                <a:latin typeface="Book Antiqua" pitchFamily="18" charset="0"/>
              </a:rPr>
              <a:t>Glue the two smaller wheels together. Insert a 1 ½” axle through the holes so that it stands proud on one side and is flushed with the other.</a:t>
            </a:r>
            <a:endParaRPr lang="en-CA" sz="1600" dirty="0">
              <a:latin typeface="Book Antiqua" pitchFamily="18" charset="0"/>
            </a:endParaRPr>
          </a:p>
        </p:txBody>
      </p:sp>
      <p:pic>
        <p:nvPicPr>
          <p:cNvPr id="4" name="Content Placeholder 3" descr="Various 008.jpg"/>
          <p:cNvPicPr>
            <a:picLocks noGrp="1" noChangeAspect="1"/>
          </p:cNvPicPr>
          <p:nvPr>
            <p:ph idx="1"/>
          </p:nvPr>
        </p:nvPicPr>
        <p:blipFill>
          <a:blip r:embed="rId2" cstate="print"/>
          <a:stretch>
            <a:fillRect/>
          </a:stretch>
        </p:blipFill>
        <p:spPr>
          <a:xfrm>
            <a:off x="2286000" y="2034381"/>
            <a:ext cx="4572000" cy="3657600"/>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229600" cy="582594"/>
          </a:xfrm>
        </p:spPr>
        <p:txBody>
          <a:bodyPr anchor="t">
            <a:normAutofit/>
          </a:bodyPr>
          <a:lstStyle/>
          <a:p>
            <a:r>
              <a:rPr lang="en-US" sz="1600" dirty="0" smtClean="0">
                <a:latin typeface="Book Antiqua" pitchFamily="18" charset="0"/>
              </a:rPr>
              <a:t>Place the smaller wheels onto a piece of cardboard and cut out its circular shape.</a:t>
            </a:r>
            <a:endParaRPr lang="en-CA" sz="1600" dirty="0">
              <a:latin typeface="Book Antiqua" pitchFamily="18" charset="0"/>
            </a:endParaRPr>
          </a:p>
        </p:txBody>
      </p:sp>
      <p:pic>
        <p:nvPicPr>
          <p:cNvPr id="4" name="Content Placeholder 3" descr="Various 010.jpg"/>
          <p:cNvPicPr>
            <a:picLocks noGrp="1" noChangeAspect="1"/>
          </p:cNvPicPr>
          <p:nvPr>
            <p:ph idx="1"/>
          </p:nvPr>
        </p:nvPicPr>
        <p:blipFill>
          <a:blip r:embed="rId2" cstate="print"/>
          <a:stretch>
            <a:fillRect/>
          </a:stretch>
        </p:blipFill>
        <p:spPr>
          <a:xfrm>
            <a:off x="1554691" y="1600200"/>
            <a:ext cx="6034617" cy="4525963"/>
          </a:xfrm>
        </p:spPr>
      </p:pic>
      <p:sp>
        <p:nvSpPr>
          <p:cNvPr id="5" name="Footer Placeholder 4"/>
          <p:cNvSpPr>
            <a:spLocks noGrp="1"/>
          </p:cNvSpPr>
          <p:nvPr>
            <p:ph type="ftr" sz="quarter" idx="11"/>
          </p:nvPr>
        </p:nvSpPr>
        <p:spPr/>
        <p:txBody>
          <a:bodyPr/>
          <a:lstStyle/>
          <a:p>
            <a:r>
              <a:rPr lang="en-US" smtClean="0"/>
              <a:t>(c) 2010 National Fluid Power Association</a:t>
            </a:r>
            <a:endParaRPr lang="en-C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801</Words>
  <Application>Microsoft Office PowerPoint</Application>
  <PresentationFormat>On-screen Show (4:3)</PresentationFormat>
  <Paragraphs>49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Rotating Arm</vt:lpstr>
      <vt:lpstr>Contents of Workshop Rotating Arm Kit</vt:lpstr>
      <vt:lpstr>Using the 4 X 8” pieces, cut 8 pieces 3⅝” long. Make two 4” squares using four 3⅝” pieces for each square. To join pieces of wood together use a green triangle and a small amount of wood glue. Use four corner triangles or gussets on each side of each square.</vt:lpstr>
      <vt:lpstr>On one of the squares glue four axle holders. Two of these are placed so that their smallest angles touch the same corner of the upper side. One is placed in the lower corner and the last is placed so a line through the center of its hole is 1 ½” from the corner opposite the two axle holders.</vt:lpstr>
      <vt:lpstr>Glue the second frame on top of the first and then glue three more axle holders on the top surface. Two of these will be directly above the two on the lower square and the third above the one placed 1 ½” from the corner of the lower square. Use axles to ensure that the holes are directly above and that they turn freely when through both holes.</vt:lpstr>
      <vt:lpstr>Place a 2” axle through a large wheel and glue the wheel to the corner so that it rest on the two axle holders. Before the glue dries ensure that the axle, placed in the lower of the two axle holders glued to the same corner, is vertical.</vt:lpstr>
      <vt:lpstr>Glue in place the ⅝” axle through the offset hole in the other large wheel and the middle of the hole in the 10” piece or arm.  Align the center hole of the wheel with the center hole of the arm before the glue dries.</vt:lpstr>
      <vt:lpstr>Glue the two smaller wheels together. Insert a 1 ½” axle through the holes so that it stands proud on one side and is flushed with the other.</vt:lpstr>
      <vt:lpstr>Place the smaller wheels onto a piece of cardboard and cut out its circular shape.</vt:lpstr>
      <vt:lpstr>Glue the shape to the smaller wheels on the flat side. Remove the backing from the syringe holder and press it firmly in place in the center of the card.</vt:lpstr>
      <vt:lpstr>Mount the small wheels and axle on the frame through the two available axle holders and secure the axle underneath using a mini-washer.</vt:lpstr>
      <vt:lpstr>Glue a 1 ½” axle to the available hole in the 10” arm. Ensure that the axle stands proud on the side that does not have the wheel attached to it.</vt:lpstr>
      <vt:lpstr>Assemble the mechanism by mounting the arm onto the large wheels. Ensure that the arm structure rotates freely.  Place a mini-washer on the center axle protruding through the arm.</vt:lpstr>
      <vt:lpstr>Identify the syringe that has a hole in its plunger. Mount this plunger onto the axle on the arm. The plunger should rotate through 80˚.</vt:lpstr>
      <vt:lpstr>Place the syringe barrel carefully into the clip so that its lip butts up to the edge of the small wheels. Push the plunger into the barrel, over the safety ridge and stop there.</vt:lpstr>
      <vt:lpstr>Attach the tubing to the syringe and the other syringe to the other end of the tubing. This syringe should be fully closed before it is attached. When it is opened the plunger is pulled into the barrel.</vt:lpstr>
      <vt:lpstr>Operate the acting syringe by pushing and pulling the plunger in and out. As the acting syringe is attached to the arm, the arm will rotate around its center.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J. Rogers</dc:creator>
  <cp:lastModifiedBy>Steve</cp:lastModifiedBy>
  <cp:revision>27</cp:revision>
  <dcterms:created xsi:type="dcterms:W3CDTF">2010-01-31T12:25:14Z</dcterms:created>
  <dcterms:modified xsi:type="dcterms:W3CDTF">2013-11-18T11:22:32Z</dcterms:modified>
</cp:coreProperties>
</file>